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9" r:id="rId4"/>
    <p:sldId id="267" r:id="rId5"/>
    <p:sldId id="274" r:id="rId6"/>
    <p:sldId id="273" r:id="rId7"/>
    <p:sldId id="266" r:id="rId8"/>
    <p:sldId id="258" r:id="rId9"/>
    <p:sldId id="268" r:id="rId10"/>
    <p:sldId id="261" r:id="rId11"/>
    <p:sldId id="269" r:id="rId12"/>
    <p:sldId id="262" r:id="rId13"/>
    <p:sldId id="282" r:id="rId14"/>
    <p:sldId id="281" r:id="rId15"/>
    <p:sldId id="279" r:id="rId16"/>
    <p:sldId id="285" r:id="rId17"/>
    <p:sldId id="287" r:id="rId18"/>
    <p:sldId id="283" r:id="rId19"/>
    <p:sldId id="286" r:id="rId20"/>
    <p:sldId id="284" r:id="rId21"/>
    <p:sldId id="280" r:id="rId22"/>
    <p:sldId id="270" r:id="rId23"/>
    <p:sldId id="263" r:id="rId24"/>
    <p:sldId id="272" r:id="rId25"/>
    <p:sldId id="264" r:id="rId26"/>
    <p:sldId id="271" r:id="rId27"/>
    <p:sldId id="265" r:id="rId28"/>
    <p:sldId id="276" r:id="rId29"/>
    <p:sldId id="277" r:id="rId30"/>
    <p:sldId id="275"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9F10"/>
    <a:srgbClr val="EFE9D9"/>
    <a:srgbClr val="0C2240"/>
    <a:srgbClr val="E1E8F2"/>
    <a:srgbClr val="1C4F8F"/>
    <a:srgbClr val="AE9142"/>
    <a:srgbClr val="FBF9F6"/>
    <a:srgbClr val="FAF9F6"/>
    <a:srgbClr val="0C2340"/>
    <a:srgbClr val="022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95840"/>
  </p:normalViewPr>
  <p:slideViewPr>
    <p:cSldViewPr snapToGrid="0">
      <p:cViewPr varScale="1">
        <p:scale>
          <a:sx n="103" d="100"/>
          <a:sy n="103" d="100"/>
        </p:scale>
        <p:origin x="992"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1331234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626542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236194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422663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CDDDE"/>
                </a:solidFill>
                <a:effectLst/>
                <a:latin typeface="??"/>
              </a:rPr>
              <a:t>Sampling vs Homogenous are two the different types of calorimeters. Sampling is like the HCAL where two materials alternate to cause showers and measure the decays. Homogeneous calorimeters are made of one material that both causes and measures the particle shower (e.g. ECAL).</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96018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230966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8CC60626-D654-F148-8E09-E668FA611C18}" type="datetimeFigureOut">
              <a:rPr lang="en-US" smtClean="0"/>
              <a:t>11/28/23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9F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60626-D654-F148-8E09-E668FA611C18}" type="datetimeFigureOut">
              <a:rPr lang="en-US" smtClean="0"/>
              <a:t>11/28/23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red line on a blue and yellow circle&#10;&#10;Description automatically generated with medium confidence">
            <a:extLst>
              <a:ext uri="{FF2B5EF4-FFF2-40B4-BE49-F238E27FC236}">
                <a16:creationId xmlns:a16="http://schemas.microsoft.com/office/drawing/2014/main" id="{7E63B2D4-3DB1-F2CA-CB64-DF774C1DFC95}"/>
              </a:ext>
            </a:extLst>
          </p:cNvPr>
          <p:cNvPicPr>
            <a:picLocks noChangeAspect="1"/>
          </p:cNvPicPr>
          <p:nvPr/>
        </p:nvPicPr>
        <p:blipFill>
          <a:blip r:embed="rId3"/>
          <a:stretch>
            <a:fillRect/>
          </a:stretch>
        </p:blipFill>
        <p:spPr>
          <a:xfrm>
            <a:off x="144781" y="6072469"/>
            <a:ext cx="678180" cy="67818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E94CE006-BE2C-952C-1E4B-BD19C4803DED}"/>
              </a:ext>
            </a:extLst>
          </p:cNvPr>
          <p:cNvPicPr>
            <a:picLocks noChangeAspect="1"/>
          </p:cNvPicPr>
          <p:nvPr/>
        </p:nvPicPr>
        <p:blipFill>
          <a:blip r:embed="rId4"/>
          <a:stretch>
            <a:fillRect/>
          </a:stretch>
        </p:blipFill>
        <p:spPr>
          <a:xfrm>
            <a:off x="996696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 </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 bounded low by </a:t>
                </a:r>
                <a:r>
                  <a:rPr lang="en-US" sz="2000" b="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dR</a:t>
                </a:r>
                <a:r>
                  <a:rPr lang="en-US" sz="2000" b="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restriction and upper end by Higgs mass)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(why?)</a:t>
                </a: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All signal events are weighted by </a:t>
                </a:r>
                <a:r>
                  <a:rPr lang="en-US" sz="2000" i="1"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genWeight</a:t>
                </a:r>
                <a:r>
                  <a:rPr lang="en-US" sz="2000" i="1"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when binned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Data-driven background is necessary due to large event weight when using MC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event mixing technique</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shuffle photons in an event with photons from consecutive events</a:t>
                </a:r>
                <a:endPar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Main backgrounds</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either well-isolated, prompt photons or isolated photons reconstructed due to very collimated decays fragmented from jets, i.e. fake photons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b="-145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93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43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3076835"/>
            <a:ext cx="10515600" cy="2075932"/>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looser than the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High Level Trigger (HLT) path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 1-3</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Require events have at least one diphoton candidate</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3125990655"/>
                  </p:ext>
                </p:extLst>
              </p:nvPr>
            </p:nvGraphicFramePr>
            <p:xfrm>
              <a:off x="1677428" y="821724"/>
              <a:ext cx="8837141" cy="150272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FFF00"/>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3125990655"/>
                  </p:ext>
                </p:extLst>
              </p:nvPr>
            </p:nvGraphicFramePr>
            <p:xfrm>
              <a:off x="1677428" y="821724"/>
              <a:ext cx="8837141" cy="150272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12903"/>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blipFill>
                          <a:blip r:embed="rId3"/>
                          <a:stretch>
                            <a:fillRect l="-690" t="-106667" r="-381379" b="-223333"/>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endParaRPr lang="en-US"/>
                        </a:p>
                      </a:txBody>
                      <a:tcPr anchor="ctr">
                        <a:blipFill>
                          <a:blip r:embed="rId3"/>
                          <a:stretch>
                            <a:fillRect l="-265854" t="-106667" r="-486585" b="-223333"/>
                          </a:stretch>
                        </a:blipFill>
                      </a:tcPr>
                    </a:tc>
                    <a:tc>
                      <a:txBody>
                        <a:bodyPr/>
                        <a:lstStyle/>
                        <a:p>
                          <a:endParaRPr lang="en-US"/>
                        </a:p>
                      </a:txBody>
                      <a:tcPr anchor="ctr">
                        <a:blipFill>
                          <a:blip r:embed="rId3"/>
                          <a:stretch>
                            <a:fillRect l="-337079" t="-106667" r="-348315" b="-223333"/>
                          </a:stretch>
                        </a:blipFill>
                      </a:tcPr>
                    </a:tc>
                    <a:tc>
                      <a:txBody>
                        <a:bodyPr/>
                        <a:lstStyle/>
                        <a:p>
                          <a:endParaRPr lang="en-US"/>
                        </a:p>
                      </a:txBody>
                      <a:tcPr anchor="ctr">
                        <a:blipFill>
                          <a:blip r:embed="rId3"/>
                          <a:stretch>
                            <a:fillRect l="-474390" t="-106667" r="-278049" b="-223333"/>
                          </a:stretch>
                        </a:blipFill>
                      </a:tcPr>
                    </a:tc>
                    <a:tc>
                      <a:txBody>
                        <a:bodyPr/>
                        <a:lstStyle/>
                        <a:p>
                          <a:endParaRPr lang="en-US"/>
                        </a:p>
                      </a:txBody>
                      <a:tcPr anchor="ctr">
                        <a:blipFill>
                          <a:blip r:embed="rId3"/>
                          <a:stretch>
                            <a:fillRect l="-402564" t="-106667" r="-94872" b="-223333"/>
                          </a:stretch>
                        </a:blipFill>
                      </a:tcPr>
                    </a:tc>
                    <a:tc>
                      <a:txBody>
                        <a:bodyPr/>
                        <a:lstStyle/>
                        <a:p>
                          <a:endParaRPr lang="en-US"/>
                        </a:p>
                      </a:txBody>
                      <a:tcPr anchor="ctr">
                        <a:blipFill>
                          <a:blip r:embed="rId3"/>
                          <a:stretch>
                            <a:fillRect l="-539450" t="-106667" r="-1835" b="-223333"/>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3"/>
                          <a:stretch>
                            <a:fillRect l="-690" t="-213793" r="-381379" b="-131034"/>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solidFill>
                          <a:srgbClr val="E1E8F2"/>
                        </a:solidFill>
                      </a:tcPr>
                    </a:tc>
                    <a:tc>
                      <a:txBody>
                        <a:bodyPr/>
                        <a:lstStyle/>
                        <a:p>
                          <a:endParaRPr lang="en-US"/>
                        </a:p>
                      </a:txBody>
                      <a:tcPr anchor="ctr">
                        <a:blipFill>
                          <a:blip r:embed="rId3"/>
                          <a:stretch>
                            <a:fillRect l="-265854" t="-213793" r="-486585" b="-131034"/>
                          </a:stretch>
                        </a:blipFill>
                      </a:tcPr>
                    </a:tc>
                    <a:tc>
                      <a:txBody>
                        <a:bodyPr/>
                        <a:lstStyle/>
                        <a:p>
                          <a:endParaRPr lang="en-US"/>
                        </a:p>
                      </a:txBody>
                      <a:tcPr anchor="ctr">
                        <a:blipFill>
                          <a:blip r:embed="rId3"/>
                          <a:stretch>
                            <a:fillRect l="-337079" t="-213793" r="-348315" b="-131034"/>
                          </a:stretch>
                        </a:blipFill>
                      </a:tcPr>
                    </a:tc>
                    <a:tc>
                      <a:txBody>
                        <a:bodyPr/>
                        <a:lstStyle/>
                        <a:p>
                          <a:endParaRPr lang="en-US"/>
                        </a:p>
                      </a:txBody>
                      <a:tcPr anchor="ctr">
                        <a:blipFill>
                          <a:blip r:embed="rId3"/>
                          <a:stretch>
                            <a:fillRect l="-474390" t="-213793" r="-278049" b="-131034"/>
                          </a:stretch>
                        </a:blipFill>
                      </a:tcPr>
                    </a:tc>
                    <a:tc>
                      <a:txBody>
                        <a:bodyPr/>
                        <a:lstStyle/>
                        <a:p>
                          <a:endParaRPr lang="en-US"/>
                        </a:p>
                      </a:txBody>
                      <a:tcPr anchor="ctr">
                        <a:blipFill>
                          <a:blip r:embed="rId3"/>
                          <a:stretch>
                            <a:fillRect l="-402564" t="-213793" r="-94872" b="-131034"/>
                          </a:stretch>
                        </a:blipFill>
                      </a:tcPr>
                    </a:tc>
                    <a:tc>
                      <a:txBody>
                        <a:bodyPr/>
                        <a:lstStyle/>
                        <a:p>
                          <a:endParaRPr lang="en-US"/>
                        </a:p>
                      </a:txBody>
                      <a:tcPr anchor="ctr">
                        <a:blipFill>
                          <a:blip r:embed="rId3"/>
                          <a:stretch>
                            <a:fillRect l="-539450" t="-213793" r="-1835" b="-131034"/>
                          </a:stretch>
                        </a:blipFill>
                      </a:tcPr>
                    </a:tc>
                    <a:extLst>
                      <a:ext uri="{0D108BD9-81ED-4DB2-BD59-A6C34878D82A}">
                        <a16:rowId xmlns:a16="http://schemas.microsoft.com/office/drawing/2014/main" val="901306529"/>
                      </a:ext>
                    </a:extLst>
                  </a:tr>
                  <a:tr h="370840">
                    <a:tc>
                      <a:txBody>
                        <a:bodyPr/>
                        <a:lstStyle/>
                        <a:p>
                          <a:endParaRPr lang="en-US"/>
                        </a:p>
                      </a:txBody>
                      <a:tcPr anchor="ctr">
                        <a:blipFill>
                          <a:blip r:embed="rId3"/>
                          <a:stretch>
                            <a:fillRect l="-690" t="-303333" r="-381379" b="-26667"/>
                          </a:stretch>
                        </a:blip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265854" t="-303333" r="-486585" b="-26667"/>
                          </a:stretch>
                        </a:blipFill>
                      </a:tcPr>
                    </a:tc>
                    <a:tc>
                      <a:txBody>
                        <a:bodyPr/>
                        <a:lstStyle/>
                        <a:p>
                          <a:endParaRPr lang="en-US"/>
                        </a:p>
                      </a:txBody>
                      <a:tcPr anchor="ctr">
                        <a:blipFill>
                          <a:blip r:embed="rId3"/>
                          <a:stretch>
                            <a:fillRect l="-337079" t="-303333" r="-348315" b="-26667"/>
                          </a:stretch>
                        </a:blipFill>
                      </a:tcPr>
                    </a:tc>
                    <a:tc>
                      <a:txBody>
                        <a:bodyPr/>
                        <a:lstStyle/>
                        <a:p>
                          <a:endParaRPr lang="en-US"/>
                        </a:p>
                      </a:txBody>
                      <a:tcPr anchor="ctr">
                        <a:blipFill>
                          <a:blip r:embed="rId3"/>
                          <a:stretch>
                            <a:fillRect l="-474390" t="-303333" r="-278049" b="-26667"/>
                          </a:stretch>
                        </a:blipFill>
                      </a:tcPr>
                    </a:tc>
                    <a:tc>
                      <a:txBody>
                        <a:bodyPr/>
                        <a:lstStyle/>
                        <a:p>
                          <a:endParaRPr lang="en-US"/>
                        </a:p>
                      </a:txBody>
                      <a:tcPr anchor="ctr">
                        <a:blipFill>
                          <a:blip r:embed="rId3"/>
                          <a:stretch>
                            <a:fillRect l="-402564" t="-303333" r="-94872" b="-26667"/>
                          </a:stretch>
                        </a:blipFill>
                      </a:tcPr>
                    </a:tc>
                    <a:tc>
                      <a:txBody>
                        <a:bodyPr/>
                        <a:lstStyle/>
                        <a:p>
                          <a:endParaRPr lang="en-US"/>
                        </a:p>
                      </a:txBody>
                      <a:tcPr anchor="ctr">
                        <a:blipFill>
                          <a:blip r:embed="rId3"/>
                          <a:stretch>
                            <a:fillRect l="-539450" t="-303333" r="-1835" b="-26667"/>
                          </a:stretch>
                        </a:blipFill>
                      </a:tcPr>
                    </a:tc>
                    <a:extLst>
                      <a:ext uri="{0D108BD9-81ED-4DB2-BD59-A6C34878D82A}">
                        <a16:rowId xmlns:a16="http://schemas.microsoft.com/office/drawing/2014/main" val="4088373445"/>
                      </a:ext>
                    </a:extLst>
                  </a:tr>
                </a:tbl>
              </a:graphicData>
            </a:graphic>
          </p:graphicFrame>
        </mc:Fallback>
      </mc:AlternateContent>
      <p:sp>
        <p:nvSpPr>
          <p:cNvPr id="13" name="TextBox 12">
            <a:extLst>
              <a:ext uri="{FF2B5EF4-FFF2-40B4-BE49-F238E27FC236}">
                <a16:creationId xmlns:a16="http://schemas.microsoft.com/office/drawing/2014/main" id="{B7068405-CCD0-27B0-DDF9-5C9A1DF8A8CF}"/>
              </a:ext>
            </a:extLst>
          </p:cNvPr>
          <p:cNvSpPr txBox="1"/>
          <p:nvPr/>
        </p:nvSpPr>
        <p:spPr>
          <a:xfrm>
            <a:off x="1474573" y="2346076"/>
            <a:ext cx="9242854" cy="830997"/>
          </a:xfrm>
          <a:prstGeom prst="rect">
            <a:avLst/>
          </a:prstGeom>
          <a:noFill/>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HLT mimicking cuts are used to ensure a consistent phase space for the search.</a:t>
            </a:r>
          </a:p>
          <a:p>
            <a:pPr algn="ctr"/>
            <a:r>
              <a:rPr lang="en-US" sz="1600" u="sng" dirty="0">
                <a:latin typeface="CMU Serif Roman" panose="02000603000000000000" pitchFamily="2" charset="0"/>
                <a:ea typeface="CMU Serif Roman" panose="02000603000000000000" pitchFamily="2" charset="0"/>
                <a:cs typeface="CMU Serif Roman" panose="02000603000000000000" pitchFamily="2" charset="0"/>
              </a:rPr>
              <a:t>HLT Path</a:t>
            </a:r>
            <a:r>
              <a:rPr lang="en-US" sz="1600" dirty="0">
                <a:latin typeface="CMU Serif Roman" panose="02000603000000000000" pitchFamily="2" charset="0"/>
                <a:ea typeface="CMU Serif Roman" panose="02000603000000000000" pitchFamily="2" charset="0"/>
                <a:cs typeface="CMU Serif Roman" panose="02000603000000000000" pitchFamily="2" charset="0"/>
              </a:rPr>
              <a:t>: </a:t>
            </a:r>
            <a:r>
              <a:rPr lang="en-US" sz="1600" i="1" dirty="0">
                <a:latin typeface="CMU Serif Roman" panose="02000603000000000000" pitchFamily="2" charset="0"/>
                <a:ea typeface="CMU Serif Roman" panose="02000603000000000000" pitchFamily="2" charset="0"/>
                <a:cs typeface="CMU Serif Roman" panose="02000603000000000000" pitchFamily="2" charset="0"/>
              </a:rPr>
              <a:t>HLT_Diphoton30_18R9IdL_AND_HE_AN_IsoCaloId_NoPixelVeto</a:t>
            </a:r>
          </a:p>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 </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2114288608"/>
                  </p:ext>
                </p:extLst>
              </p:nvPr>
            </p:nvGraphicFramePr>
            <p:xfrm>
              <a:off x="2995481" y="5249545"/>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2114288608"/>
                  </p:ext>
                </p:extLst>
              </p:nvPr>
            </p:nvGraphicFramePr>
            <p:xfrm>
              <a:off x="2995481" y="5249545"/>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Tree>
    <p:extLst>
      <p:ext uri="{BB962C8B-B14F-4D97-AF65-F5344CB8AC3E}">
        <p14:creationId xmlns:p14="http://schemas.microsoft.com/office/powerpoint/2010/main" val="147809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3052125"/>
                <a:ext cx="10515600" cy="3124838"/>
              </a:xfrm>
            </p:spPr>
            <p:txBody>
              <a:bodyPr>
                <a:normAutofit/>
              </a:bodyPr>
              <a:lstStyle/>
              <a:p>
                <a:pPr>
                  <a:buSzPct val="80000"/>
                  <a:tabLst>
                    <a:tab pos="1057275" algn="l"/>
                  </a:tabLst>
                </a:pPr>
                <a:r>
                  <a:rPr lang="en-US" sz="2400" dirty="0">
                    <a:solidFill>
                      <a:srgbClr val="0C2340"/>
                    </a:solidFill>
                    <a:highlight>
                      <a:srgbClr val="FF0000"/>
                    </a:highlight>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 reject the photon if its supercluster has a matching electron track with at least one hit in the pixel tracker (SEE HLT PATH?)</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Consistent with the pre-selections used in the low mass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search</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3052125"/>
                <a:ext cx="10515600" cy="3124838"/>
              </a:xfrm>
              <a:blipFill>
                <a:blip r:embed="rId3"/>
                <a:stretch>
                  <a:fillRect l="-362" t="-2834" r="-180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840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Photon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945659" cy="3738615"/>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are applied to events passing pre-selections with at least 4 photons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945659" cy="3738615"/>
              </a:xfrm>
              <a:blipFill>
                <a:blip r:embed="rId3"/>
                <a:stretch>
                  <a:fillRect l="-85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1037731"/>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948713" y="5235494"/>
            <a:ext cx="4765491" cy="584775"/>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This should improve at higher mass points.</a:t>
            </a:r>
          </a:p>
        </p:txBody>
      </p:sp>
    </p:spTree>
    <p:extLst>
      <p:ext uri="{BB962C8B-B14F-4D97-AF65-F5344CB8AC3E}">
        <p14:creationId xmlns:p14="http://schemas.microsoft.com/office/powerpoint/2010/main" val="46136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257801" cy="535612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Put stuff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here…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Right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Distribution of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6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several nominal mass points, event mixed background, and data.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6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339016" y="8208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001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754302" cy="5589543"/>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input variables are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uncorrelated to pseudoscalar mass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unaffected by the event mixing procedure.</a:t>
                </a:r>
              </a:p>
              <a:p>
                <a:pPr marL="342900" indent="-342900">
                  <a:buSzPct val="80000"/>
                  <a:buFont typeface="Arial" panose="020B0604020202020204" pitchFamily="34" charset="0"/>
                  <a:buChar char="•"/>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defined as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754302" cy="5589543"/>
              </a:xfrm>
              <a:prstGeom prst="rect">
                <a:avLst/>
              </a:prstGeom>
              <a:blipFill>
                <a:blip r:embed="rId4"/>
                <a:stretch>
                  <a:fillRect l="-1309" t="-907"/>
                </a:stretch>
              </a:blipFill>
            </p:spPr>
            <p:txBody>
              <a:bodyPr/>
              <a:lstStyle/>
              <a:p>
                <a:r>
                  <a:rPr lang="en-US">
                    <a:noFill/>
                  </a:rPr>
                  <a:t> </a:t>
                </a:r>
              </a:p>
            </p:txBody>
          </p:sp>
        </mc:Fallback>
      </mc:AlternateContent>
    </p:spTree>
    <p:extLst>
      <p:ext uri="{BB962C8B-B14F-4D97-AF65-F5344CB8AC3E}">
        <p14:creationId xmlns:p14="http://schemas.microsoft.com/office/powerpoint/2010/main" val="298111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descr="A graph of a number of data&#10;&#10;Description automatically generated with medium confidence">
            <a:extLst>
              <a:ext uri="{FF2B5EF4-FFF2-40B4-BE49-F238E27FC236}">
                <a16:creationId xmlns:a16="http://schemas.microsoft.com/office/drawing/2014/main" id="{875D4D9F-27C4-BC6C-6E4E-3568BC5BE379}"/>
              </a:ext>
            </a:extLst>
          </p:cNvPr>
          <p:cNvPicPr>
            <a:picLocks noChangeAspect="1"/>
          </p:cNvPicPr>
          <p:nvPr/>
        </p:nvPicPr>
        <p:blipFill>
          <a:blip r:embed="rId3"/>
          <a:stretch>
            <a:fillRect/>
          </a:stretch>
        </p:blipFill>
        <p:spPr>
          <a:xfrm>
            <a:off x="325037" y="874517"/>
            <a:ext cx="5927067" cy="5784246"/>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15A5661-C171-449C-5FAB-1A7B7EEE49C6}"/>
                  </a:ext>
                </a:extLst>
              </p:cNvPr>
              <p:cNvSpPr txBox="1"/>
              <p:nvPr/>
            </p:nvSpPr>
            <p:spPr>
              <a:xfrm>
                <a:off x="6377667" y="1612900"/>
                <a:ext cx="2055213" cy="2308324"/>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4</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MVA ID. Shown for signal MC at 15, 30, 40, 60 GeV pseudoscalar mass points, event mixed background, and data. All selections have been applied.</a:t>
                </a:r>
              </a:p>
            </p:txBody>
          </p:sp>
        </mc:Choice>
        <mc:Fallback>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377667" y="1612900"/>
                <a:ext cx="2055213" cy="2308324"/>
              </a:xfrm>
              <a:prstGeom prst="rect">
                <a:avLst/>
              </a:prstGeom>
              <a:blipFill>
                <a:blip r:embed="rId4"/>
                <a:stretch>
                  <a:fillRect l="-1852" t="-1099" r="-1235" b="-2198"/>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9082217" y="4386647"/>
            <a:ext cx="1247877" cy="271849"/>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p:nvPr/>
        </p:nvCxnSpPr>
        <p:spPr>
          <a:xfrm flipH="1" flipV="1">
            <a:off x="6094877" y="4031673"/>
            <a:ext cx="2987340" cy="49089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15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377249"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Discrepancies amongst training variables requires an N-dim reweighting before training the event selection model</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377249" cy="5228273"/>
              </a:xfrm>
              <a:blipFill>
                <a:blip r:embed="rId3"/>
                <a:stretch>
                  <a:fillRect l="-943" t="-1695" r="-330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400113" y="1039436"/>
            <a:ext cx="5474730" cy="400101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89534" y="5193289"/>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Tree>
    <p:extLst>
      <p:ext uri="{BB962C8B-B14F-4D97-AF65-F5344CB8AC3E}">
        <p14:creationId xmlns:p14="http://schemas.microsoft.com/office/powerpoint/2010/main" val="28143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6102273"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checks can be done for the entire model at once and even/odd checks must be done by nominal mass point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a:blip r:embed="rId3"/>
          <a:srcRect t="1279" b="1279"/>
          <a:stretch/>
        </p:blipFill>
        <p:spPr>
          <a:xfrm>
            <a:off x="7014567" y="1169721"/>
            <a:ext cx="4670854" cy="341353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5984787" y="4755661"/>
            <a:ext cx="5852984" cy="2062103"/>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ROC curve for the event selection BDT. A match between train/test curves and their associated area under curve (AUC) indicates a lack of overtraining.</a:t>
            </a:r>
          </a:p>
          <a:p>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Overtraining check by comparing prediction distribution of trained event selection BDT model for m</a:t>
            </a:r>
            <a:r>
              <a:rPr lang="en-US" sz="16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6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endParaRPr lang="en-US" sz="1600" u="sng" dirty="0">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5189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Distribution of predictions – lead towards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04B7AA8-CC66-908B-703B-03B31231650E}"/>
              </a:ext>
            </a:extLst>
          </p:cNvPr>
          <p:cNvGrpSpPr/>
          <p:nvPr/>
        </p:nvGrpSpPr>
        <p:grpSpPr>
          <a:xfrm>
            <a:off x="3651373" y="1392689"/>
            <a:ext cx="4889254" cy="4979773"/>
            <a:chOff x="696000" y="476726"/>
            <a:chExt cx="6324600" cy="6172200"/>
          </a:xfrm>
        </p:grpSpPr>
        <p:pic>
          <p:nvPicPr>
            <p:cNvPr id="6" name="Picture 5" descr="A graph of a blue and red line&#10;&#10;Description automatically generated with medium confidence">
              <a:extLst>
                <a:ext uri="{FF2B5EF4-FFF2-40B4-BE49-F238E27FC236}">
                  <a16:creationId xmlns:a16="http://schemas.microsoft.com/office/drawing/2014/main" id="{4E1562DC-0D20-9596-DF7F-7334AF1D87A6}"/>
                </a:ext>
              </a:extLst>
            </p:cNvPr>
            <p:cNvPicPr>
              <a:picLocks noChangeAspect="1"/>
            </p:cNvPicPr>
            <p:nvPr/>
          </p:nvPicPr>
          <p:blipFill>
            <a:blip r:embed="rId3"/>
            <a:stretch>
              <a:fillRect/>
            </a:stretch>
          </p:blipFill>
          <p:spPr>
            <a:xfrm>
              <a:off x="696000" y="476726"/>
              <a:ext cx="6324600" cy="6172200"/>
            </a:xfrm>
            <a:prstGeom prst="rect">
              <a:avLst/>
            </a:prstGeom>
          </p:spPr>
        </p:pic>
        <p:sp>
          <p:nvSpPr>
            <p:cNvPr id="7" name="Rectangle 6">
              <a:extLst>
                <a:ext uri="{FF2B5EF4-FFF2-40B4-BE49-F238E27FC236}">
                  <a16:creationId xmlns:a16="http://schemas.microsoft.com/office/drawing/2014/main" id="{3874B6A0-578A-E324-9DAA-428CF2B667B5}"/>
                </a:ext>
              </a:extLst>
            </p:cNvPr>
            <p:cNvSpPr/>
            <p:nvPr/>
          </p:nvSpPr>
          <p:spPr>
            <a:xfrm>
              <a:off x="5016843" y="1062681"/>
              <a:ext cx="1186249"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7808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Categorization optimization + cut?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Talk about significance and the use of AMS</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How the code works in backup???</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92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639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Statistical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for nominal mass points (plot(s)!)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 points – to do (talk about this?)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To do stuff, e.g., limit extraction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435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61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improve on the previous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statistics if doing a Run 2 + partial Run 3</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Deep learning model instead of a BDT (</a:t>
            </a:r>
            <a:r>
              <a:rPr lang="en-US" sz="2400" dirty="0" err="1">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Keras</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 network vs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Still might be possible given the work done to add extra branches to the samples anyway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by sqrt(2) in precision from Run 2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Run 3</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24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243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 this last?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7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2578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p>
          <a:p>
            <a:pPr>
              <a:buSzPct val="80000"/>
              <a:tabLst>
                <a:tab pos="1057275" algn="l"/>
              </a:tabLst>
            </a:pP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VEV &amp; Yukawa couplings yield other particle masses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5953496" y="1097280"/>
            <a:ext cx="5942923" cy="5228273"/>
          </a:xfrm>
          <a:prstGeom prst="rect">
            <a:avLst/>
          </a:prstGeom>
        </p:spPr>
      </p:pic>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Various models with extended Higgs sectors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FCNC -&gt; Z2 symmetries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Rho parameter + maintaining = 1 &amp; Restrictions in (T_3, Y) for rho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need contrived VEV for rho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93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Slide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and EWSB</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Conversion of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See yellow highlights for more backup slides!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3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473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3">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rgbClr val="FAF9F6"/>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fontScale="925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r>
              <a:rPr lang="en-US" sz="24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Additional multipole magnets are used to correct the beam.</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4"/>
          <a:stretch>
            <a:fillRect/>
          </a:stretch>
        </p:blipFill>
        <p:spPr>
          <a:xfrm>
            <a:off x="8639052" y="1992924"/>
            <a:ext cx="3154136" cy="2105947"/>
          </a:xfrm>
          <a:prstGeom prst="rect">
            <a:avLst/>
          </a:prstGeom>
          <a:effectLst>
            <a:softEdge rad="25400"/>
          </a:effectLst>
        </p:spPr>
      </p:pic>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5"/>
          <a:stretch>
            <a:fillRect/>
          </a:stretch>
        </p:blipFill>
        <p:spPr>
          <a:xfrm>
            <a:off x="8639052" y="4625536"/>
            <a:ext cx="3154136" cy="207089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dirty="0">
                <a:latin typeface="CMU Serif Roman" panose="02000603000000000000" pitchFamily="2" charset="0"/>
                <a:ea typeface="CMU Serif Roman" panose="02000603000000000000" pitchFamily="2" charset="0"/>
                <a:cs typeface="CMU Serif Roman" panose="02000603000000000000" pitchFamily="2" charset="0"/>
              </a:rPr>
              <a:t>Above: Slice of LHC dipole magnets.</a:t>
            </a:r>
          </a:p>
          <a:p>
            <a:r>
              <a:rPr lang="en-US" sz="1200" dirty="0">
                <a:latin typeface="CMU Serif Roman" panose="02000603000000000000" pitchFamily="2" charset="0"/>
                <a:ea typeface="CMU Serif Roman" panose="02000603000000000000" pitchFamily="2" charset="0"/>
                <a:cs typeface="CMU Serif Roman" panose="02000603000000000000" pitchFamily="2" charset="0"/>
              </a:rPr>
              <a:t>Below: Slice of LHC quadrupole magnets</a:t>
            </a:r>
          </a:p>
        </p:txBody>
      </p:sp>
    </p:spTree>
    <p:extLst>
      <p:ext uri="{BB962C8B-B14F-4D97-AF65-F5344CB8AC3E}">
        <p14:creationId xmlns:p14="http://schemas.microsoft.com/office/powerpoint/2010/main" val="4356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9F6"/>
        </a:solidFill>
        <a:effectLst/>
      </p:bgPr>
    </p:bg>
    <p:spTree>
      <p:nvGrpSpPr>
        <p:cNvPr id="1" name=""/>
        <p:cNvGrpSpPr/>
        <p:nvPr/>
      </p:nvGrpSpPr>
      <p:grpSpPr>
        <a:xfrm>
          <a:off x="0" y="0"/>
          <a:ext cx="0" cy="0"/>
          <a:chOff x="0" y="0"/>
          <a:chExt cx="0" cy="0"/>
        </a:xfrm>
      </p:grpSpPr>
      <p:pic>
        <p:nvPicPr>
          <p:cNvPr id="6" name="Content Placeholder 5" descr="A circular structure with many different colored objects&#10;&#10;Description automatically generated with medium confidence">
            <a:extLst>
              <a:ext uri="{FF2B5EF4-FFF2-40B4-BE49-F238E27FC236}">
                <a16:creationId xmlns:a16="http://schemas.microsoft.com/office/drawing/2014/main" id="{1F401CA1-10D1-26B6-CCE6-4112D0641369}"/>
              </a:ext>
            </a:extLst>
          </p:cNvPr>
          <p:cNvPicPr>
            <a:picLocks noGrp="1" noChangeAspect="1"/>
          </p:cNvPicPr>
          <p:nvPr>
            <p:ph idx="1"/>
          </p:nvPr>
        </p:nvPicPr>
        <p:blipFill rotWithShape="1">
          <a:blip r:embed="rId3"/>
          <a:srcRect l="6331" r="9180"/>
          <a:stretch/>
        </p:blipFill>
        <p:spPr>
          <a:xfrm>
            <a:off x="7398327" y="-20782"/>
            <a:ext cx="5829462" cy="6899564"/>
          </a:xfrm>
        </p:spPr>
      </p:pic>
      <p:sp>
        <p:nvSpPr>
          <p:cNvPr id="9" name="Rectangle 8">
            <a:extLst>
              <a:ext uri="{FF2B5EF4-FFF2-40B4-BE49-F238E27FC236}">
                <a16:creationId xmlns:a16="http://schemas.microsoft.com/office/drawing/2014/main" id="{05EAAD97-E763-7219-CE07-C9B4CCAC1327}"/>
              </a:ext>
            </a:extLst>
          </p:cNvPr>
          <p:cNvSpPr/>
          <p:nvPr/>
        </p:nvSpPr>
        <p:spPr>
          <a:xfrm>
            <a:off x="4367797" y="-36518"/>
            <a:ext cx="12203876" cy="6915297"/>
          </a:xfrm>
          <a:prstGeom prst="rect">
            <a:avLst/>
          </a:prstGeom>
          <a:gradFill flip="none" rotWithShape="1">
            <a:gsLst>
              <a:gs pos="0">
                <a:schemeClr val="bg1">
                  <a:alpha val="0"/>
                </a:schemeClr>
              </a:gs>
              <a:gs pos="100000">
                <a:srgbClr val="FBF9F6"/>
              </a:gs>
              <a:gs pos="44000">
                <a:srgbClr val="FBF9F6"/>
              </a:gs>
              <a:gs pos="37000">
                <a:schemeClr val="bg1">
                  <a:lumMod val="85000"/>
                  <a:alpha val="75626"/>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AF137EC-0E03-ECFC-8C9C-9EF06BBD4DCF}"/>
              </a:ext>
            </a:extLst>
          </p:cNvPr>
          <p:cNvSpPr txBox="1">
            <a:spLocks/>
          </p:cNvSpPr>
          <p:nvPr/>
        </p:nvSpPr>
        <p:spPr>
          <a:xfrm>
            <a:off x="683820" y="125095"/>
            <a:ext cx="7581101" cy="675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17" name="Straight Connector 16">
            <a:extLst>
              <a:ext uri="{FF2B5EF4-FFF2-40B4-BE49-F238E27FC236}">
                <a16:creationId xmlns:a16="http://schemas.microsoft.com/office/drawing/2014/main" id="{E633A142-EAE9-093A-AF4B-10AEC1EFA306}"/>
              </a:ext>
            </a:extLst>
          </p:cNvPr>
          <p:cNvCxnSpPr>
            <a:cxnSpLocks/>
          </p:cNvCxnSpPr>
          <p:nvPr/>
        </p:nvCxnSpPr>
        <p:spPr>
          <a:xfrm>
            <a:off x="696000" y="717684"/>
            <a:ext cx="734359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D2B68320-0187-D23F-8C71-FF9F4132E440}"/>
              </a:ext>
            </a:extLst>
          </p:cNvPr>
          <p:cNvSpPr txBox="1">
            <a:spLocks/>
          </p:cNvSpPr>
          <p:nvPr/>
        </p:nvSpPr>
        <p:spPr>
          <a:xfrm>
            <a:off x="838200" y="945977"/>
            <a:ext cx="6358247" cy="5419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electromagnetically charged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Stops and detects muons</a:t>
            </a:r>
          </a:p>
        </p:txBody>
      </p:sp>
      <p:cxnSp>
        <p:nvCxnSpPr>
          <p:cNvPr id="40" name="Straight Connector 39">
            <a:extLst>
              <a:ext uri="{FF2B5EF4-FFF2-40B4-BE49-F238E27FC236}">
                <a16:creationId xmlns:a16="http://schemas.microsoft.com/office/drawing/2014/main" id="{5ED6C1D7-03AA-1CE9-5AFD-C0269FC2B88D}"/>
              </a:ext>
            </a:extLst>
          </p:cNvPr>
          <p:cNvCxnSpPr/>
          <p:nvPr/>
        </p:nvCxnSpPr>
        <p:spPr>
          <a:xfrm>
            <a:off x="3373395" y="1124465"/>
            <a:ext cx="3669956"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FA5779-D910-E417-B4BA-AEA1BBC05EE9}"/>
              </a:ext>
            </a:extLst>
          </p:cNvPr>
          <p:cNvCxnSpPr>
            <a:cxnSpLocks/>
          </p:cNvCxnSpPr>
          <p:nvPr/>
        </p:nvCxnSpPr>
        <p:spPr>
          <a:xfrm>
            <a:off x="7043351" y="1124465"/>
            <a:ext cx="3426384" cy="2075935"/>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F846DA-74A8-2BBA-42E9-D31F5805ADC2}"/>
              </a:ext>
            </a:extLst>
          </p:cNvPr>
          <p:cNvCxnSpPr>
            <a:cxnSpLocks/>
          </p:cNvCxnSpPr>
          <p:nvPr/>
        </p:nvCxnSpPr>
        <p:spPr>
          <a:xfrm>
            <a:off x="6429943" y="2180967"/>
            <a:ext cx="613408"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472DB8-BD81-B5C9-B30F-10CFCDED5E27}"/>
              </a:ext>
            </a:extLst>
          </p:cNvPr>
          <p:cNvCxnSpPr>
            <a:cxnSpLocks/>
          </p:cNvCxnSpPr>
          <p:nvPr/>
        </p:nvCxnSpPr>
        <p:spPr>
          <a:xfrm>
            <a:off x="7043350" y="2180964"/>
            <a:ext cx="3269708" cy="1248036"/>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B3F7AF-FA5D-853A-1830-3D402E38C2FE}"/>
              </a:ext>
            </a:extLst>
          </p:cNvPr>
          <p:cNvCxnSpPr>
            <a:cxnSpLocks/>
          </p:cNvCxnSpPr>
          <p:nvPr/>
        </p:nvCxnSpPr>
        <p:spPr>
          <a:xfrm>
            <a:off x="5532332" y="3655575"/>
            <a:ext cx="4377787"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873B560-14F2-9DFF-0B68-12D6366F9AE2}"/>
              </a:ext>
            </a:extLst>
          </p:cNvPr>
          <p:cNvCxnSpPr>
            <a:cxnSpLocks/>
          </p:cNvCxnSpPr>
          <p:nvPr/>
        </p:nvCxnSpPr>
        <p:spPr>
          <a:xfrm>
            <a:off x="3661808" y="5006581"/>
            <a:ext cx="3381542"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11B25B-9FBC-EF08-773D-67BB7CC33DE5}"/>
              </a:ext>
            </a:extLst>
          </p:cNvPr>
          <p:cNvCxnSpPr>
            <a:cxnSpLocks/>
          </p:cNvCxnSpPr>
          <p:nvPr/>
        </p:nvCxnSpPr>
        <p:spPr>
          <a:xfrm flipV="1">
            <a:off x="7043350" y="4256898"/>
            <a:ext cx="2823608" cy="742322"/>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EFD17B-1F28-5F62-B7B3-21CC86722116}"/>
              </a:ext>
            </a:extLst>
          </p:cNvPr>
          <p:cNvCxnSpPr>
            <a:cxnSpLocks/>
          </p:cNvCxnSpPr>
          <p:nvPr/>
        </p:nvCxnSpPr>
        <p:spPr>
          <a:xfrm>
            <a:off x="3546789" y="5752105"/>
            <a:ext cx="3496561"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E983C1-6E7B-C442-C0D9-A3A6B3F90D86}"/>
              </a:ext>
            </a:extLst>
          </p:cNvPr>
          <p:cNvCxnSpPr>
            <a:cxnSpLocks/>
          </p:cNvCxnSpPr>
          <p:nvPr/>
        </p:nvCxnSpPr>
        <p:spPr>
          <a:xfrm flipV="1">
            <a:off x="7043350" y="5022318"/>
            <a:ext cx="2458996" cy="733947"/>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5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6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ircuit&#10;&#10;Description automatically generated">
            <a:extLst>
              <a:ext uri="{FF2B5EF4-FFF2-40B4-BE49-F238E27FC236}">
                <a16:creationId xmlns:a16="http://schemas.microsoft.com/office/drawing/2014/main" id="{4F9AAFD4-701A-CB63-D822-6A10F636469C}"/>
              </a:ext>
            </a:extLst>
          </p:cNvPr>
          <p:cNvPicPr>
            <a:picLocks noChangeAspect="1"/>
          </p:cNvPicPr>
          <p:nvPr/>
        </p:nvPicPr>
        <p:blipFill>
          <a:blip r:embed="rId3"/>
          <a:stretch>
            <a:fillRect/>
          </a:stretch>
        </p:blipFill>
        <p:spPr>
          <a:xfrm>
            <a:off x="7253416" y="800100"/>
            <a:ext cx="3910350"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415216" cy="2414311"/>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do this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 limits only at 10</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 Br(</a:t>
                </a:r>
                <a14:m>
                  <m:oMath xmlns:m="http://schemas.openxmlformats.org/officeDocument/2006/math">
                    <m:r>
                      <m:rPr>
                        <m:sty m:val="p"/>
                      </m:rPr>
                      <a:rPr lang="en-US" sz="20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Possibly the only decay of pseudoscalars depending on model </a:t>
                </a:r>
                <a:r>
                  <a:rPr lang="en-US" sz="2000" dirty="0">
                    <a:solidFill>
                      <a:srgbClr val="0C23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rPr>
                  <a:t>(BACKUP?)</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 upon work done in Run 2 (2016-2018) for this process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415216" cy="2414311"/>
              </a:xfrm>
              <a:blipFill>
                <a:blip r:embed="rId4"/>
                <a:stretch>
                  <a:fillRect l="-791" t="-3665" b="-104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EAE175-8F97-3E10-E656-A99264E23D06}"/>
                  </a:ext>
                </a:extLst>
              </p:cNvPr>
              <p:cNvSpPr txBox="1"/>
              <p:nvPr/>
            </p:nvSpPr>
            <p:spPr>
              <a:xfrm>
                <a:off x="838200" y="3429000"/>
                <a:ext cx="105867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 of concept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framework: Higgs to Diphoton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 of concept consists of recreating a previous Run 2 analysis for 2018 data. The goal is to apply this work to Run 3 data.</a:t>
                </a:r>
              </a:p>
            </p:txBody>
          </p:sp>
        </mc:Choice>
        <mc:Fallback>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429000"/>
                <a:ext cx="10586700" cy="1938992"/>
              </a:xfrm>
              <a:prstGeom prst="rect">
                <a:avLst/>
              </a:prstGeom>
              <a:blipFill>
                <a:blip r:embed="rId5"/>
                <a:stretch>
                  <a:fillRect l="-839" t="-3268" b="-6536"/>
                </a:stretch>
              </a:blipFill>
            </p:spPr>
            <p:txBody>
              <a:bodyPr/>
              <a:lstStyle/>
              <a:p>
                <a:r>
                  <a:rPr lang="en-US">
                    <a:noFill/>
                  </a:rPr>
                  <a:t> </a:t>
                </a:r>
              </a:p>
            </p:txBody>
          </p:sp>
        </mc:Fallback>
      </mc:AlternateContent>
    </p:spTree>
    <p:extLst>
      <p:ext uri="{BB962C8B-B14F-4D97-AF65-F5344CB8AC3E}">
        <p14:creationId xmlns:p14="http://schemas.microsoft.com/office/powerpoint/2010/main" val="1687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Outline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Statistical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244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8634</TotalTime>
  <Words>2468</Words>
  <Application>Microsoft Macintosh PowerPoint</Application>
  <PresentationFormat>Widescreen</PresentationFormat>
  <Paragraphs>373</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  Outline</vt:lpstr>
      <vt:lpstr>  The Standard Model</vt:lpstr>
      <vt:lpstr>  Outline</vt:lpstr>
      <vt:lpstr>  The Large Hadron Collider (LHC)</vt:lpstr>
      <vt:lpstr>PowerPoint Presentation</vt:lpstr>
      <vt:lpstr>  Outline</vt:lpstr>
      <vt:lpstr>  Introduction to Analysis</vt:lpstr>
      <vt:lpstr>  Outline</vt:lpstr>
      <vt:lpstr>  Sample Generation</vt:lpstr>
      <vt:lpstr>  Outline</vt:lpstr>
      <vt:lpstr>  Pre-selections</vt:lpstr>
      <vt:lpstr>  Pre-selections</vt:lpstr>
      <vt:lpstr>  Photon Selections</vt:lpstr>
      <vt:lpstr>  Event Selection BDT</vt:lpstr>
      <vt:lpstr>  Input Variables</vt:lpstr>
      <vt:lpstr>  Important Input Variables</vt:lpstr>
      <vt:lpstr>  Training the Event Selection BDT</vt:lpstr>
      <vt:lpstr>  Checking the Event Selection BDT</vt:lpstr>
      <vt:lpstr>  Event Selection BDT</vt:lpstr>
      <vt:lpstr>  BDT Score Categorization</vt:lpstr>
      <vt:lpstr>  Outline</vt:lpstr>
      <vt:lpstr>  Statistical Analysis</vt:lpstr>
      <vt:lpstr>  Outline</vt:lpstr>
      <vt:lpstr>  Advancements on Previous Studies</vt:lpstr>
      <vt:lpstr>  Outline</vt:lpstr>
      <vt:lpstr>  Summary</vt:lpstr>
      <vt:lpstr>Thank You!</vt:lpstr>
      <vt:lpstr>Backup</vt:lpstr>
      <vt:lpstr>Extended Higgs Sectors</vt:lpstr>
      <vt:lpstr>  Backup Slide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104</cp:revision>
  <dcterms:created xsi:type="dcterms:W3CDTF">2023-11-28T22:34:10Z</dcterms:created>
  <dcterms:modified xsi:type="dcterms:W3CDTF">2023-12-04T22:28:45Z</dcterms:modified>
</cp:coreProperties>
</file>